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404040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53"/>
          <p:cNvSpPr/>
          <p:nvPr/>
        </p:nvSpPr>
        <p:spPr>
          <a:xfrm>
            <a:off x="426888" y="3737612"/>
            <a:ext cx="6335866" cy="342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hape 54"/>
          <p:cNvSpPr txBox="1"/>
          <p:nvPr/>
        </p:nvSpPr>
        <p:spPr>
          <a:xfrm>
            <a:off x="426887" y="4019051"/>
            <a:ext cx="3535516" cy="34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lnSpc>
                <a:spcPct val="90000"/>
              </a:lnSpc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67"/>
          <p:cNvSpPr/>
          <p:nvPr/>
        </p:nvSpPr>
        <p:spPr>
          <a:xfrm>
            <a:off x="426888" y="3737612"/>
            <a:ext cx="6335866" cy="342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Shape 80"/>
          <p:cNvSpPr/>
          <p:nvPr/>
        </p:nvSpPr>
        <p:spPr>
          <a:xfrm>
            <a:off x="-2" y="653853"/>
            <a:ext cx="9144005" cy="5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9183" y="6247132"/>
            <a:ext cx="224018" cy="2184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87827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tcampspot.com/sessions/571532" TargetMode="External"/><Relationship Id="rId2" Type="http://schemas.openxmlformats.org/officeDocument/2006/relationships/hyperlink" Target="https://richmond.bootcampcontent.com/Richmond-Boot-Camp/RICHRIC201905FSF2/tree/master/01-html-git-css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ootcampspot.com/sessions/571533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214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239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sp>
        <p:nvSpPr>
          <p:cNvPr id="83" name="Shape 241"/>
          <p:cNvSpPr txBox="1"/>
          <p:nvPr/>
        </p:nvSpPr>
        <p:spPr>
          <a:xfrm>
            <a:off x="152398" y="4952998"/>
            <a:ext cx="8882745" cy="123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  <p:pic>
        <p:nvPicPr>
          <p:cNvPr id="84" name="versionControl.png" descr="versionContro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2672" y="917160"/>
            <a:ext cx="5878656" cy="379317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Arrow"/>
          <p:cNvSpPr/>
          <p:nvPr/>
        </p:nvSpPr>
        <p:spPr>
          <a:xfrm rot="1753539">
            <a:off x="2244201" y="1756884"/>
            <a:ext cx="1035487" cy="406355"/>
          </a:xfrm>
          <a:prstGeom prst="rightArrow">
            <a:avLst>
              <a:gd name="adj1" fmla="val 32000"/>
              <a:gd name="adj2" fmla="val 211534"/>
            </a:avLst>
          </a:prstGeom>
          <a:solidFill>
            <a:srgbClr val="C7674B"/>
          </a:solidFill>
          <a:ln w="25400">
            <a:solidFill>
              <a:srgbClr val="D5614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6" name="Arrow"/>
          <p:cNvSpPr/>
          <p:nvPr/>
        </p:nvSpPr>
        <p:spPr>
          <a:xfrm rot="1692389">
            <a:off x="3379923" y="2359148"/>
            <a:ext cx="1209890" cy="536417"/>
          </a:xfrm>
          <a:prstGeom prst="rightArrow">
            <a:avLst>
              <a:gd name="adj1" fmla="val 32000"/>
              <a:gd name="adj2" fmla="val 151525"/>
            </a:avLst>
          </a:prstGeom>
          <a:solidFill>
            <a:srgbClr val="C7674B"/>
          </a:solidFill>
          <a:ln w="25400">
            <a:solidFill>
              <a:srgbClr val="C7674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7" name="Arrow"/>
          <p:cNvSpPr/>
          <p:nvPr/>
        </p:nvSpPr>
        <p:spPr>
          <a:xfrm>
            <a:off x="4167699" y="3789402"/>
            <a:ext cx="2005363" cy="432337"/>
          </a:xfrm>
          <a:prstGeom prst="rightArrow">
            <a:avLst>
              <a:gd name="adj1" fmla="val 32000"/>
              <a:gd name="adj2" fmla="val 170378"/>
            </a:avLst>
          </a:prstGeom>
          <a:solidFill>
            <a:srgbClr val="C29F49"/>
          </a:solidFill>
          <a:ln w="25400">
            <a:solidFill>
              <a:srgbClr val="C79F3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8" name="Arrow"/>
          <p:cNvSpPr/>
          <p:nvPr/>
        </p:nvSpPr>
        <p:spPr>
          <a:xfrm rot="10802814">
            <a:off x="2271539" y="2782728"/>
            <a:ext cx="2119434" cy="435808"/>
          </a:xfrm>
          <a:prstGeom prst="rightArrow">
            <a:avLst>
              <a:gd name="adj1" fmla="val 32000"/>
              <a:gd name="adj2" fmla="val 190602"/>
            </a:avLst>
          </a:prstGeom>
          <a:solidFill>
            <a:srgbClr val="528C96"/>
          </a:solidFill>
          <a:ln w="25400">
            <a:solidFill>
              <a:srgbClr val="528C9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89" name="Arrow"/>
          <p:cNvSpPr/>
          <p:nvPr/>
        </p:nvSpPr>
        <p:spPr>
          <a:xfrm rot="1692389">
            <a:off x="2260530" y="3235044"/>
            <a:ext cx="1326946" cy="451551"/>
          </a:xfrm>
          <a:prstGeom prst="rightArrow">
            <a:avLst>
              <a:gd name="adj1" fmla="val 32000"/>
              <a:gd name="adj2" fmla="val 180552"/>
            </a:avLst>
          </a:prstGeom>
          <a:solidFill>
            <a:srgbClr val="BD9F57"/>
          </a:solidFill>
          <a:ln w="25400">
            <a:solidFill>
              <a:srgbClr val="BD9F57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90" name="Arrow"/>
          <p:cNvSpPr/>
          <p:nvPr/>
        </p:nvSpPr>
        <p:spPr>
          <a:xfrm rot="5438683">
            <a:off x="1754282" y="1954670"/>
            <a:ext cx="753628" cy="444604"/>
          </a:xfrm>
          <a:prstGeom prst="rightArrow">
            <a:avLst>
              <a:gd name="adj1" fmla="val 40000"/>
              <a:gd name="adj2" fmla="val 88792"/>
            </a:avLst>
          </a:prstGeom>
          <a:solidFill>
            <a:srgbClr val="3D8E98"/>
          </a:solidFill>
          <a:ln w="25400">
            <a:solidFill>
              <a:srgbClr val="528C9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91" name="Arrow"/>
          <p:cNvSpPr/>
          <p:nvPr/>
        </p:nvSpPr>
        <p:spPr>
          <a:xfrm rot="1721417">
            <a:off x="4776613" y="3336299"/>
            <a:ext cx="1442777" cy="381237"/>
          </a:xfrm>
          <a:prstGeom prst="rightArrow">
            <a:avLst>
              <a:gd name="adj1" fmla="val 32000"/>
              <a:gd name="adj2" fmla="val 213203"/>
            </a:avLst>
          </a:prstGeom>
          <a:solidFill>
            <a:srgbClr val="D56143"/>
          </a:solidFill>
          <a:ln w="25400">
            <a:solidFill>
              <a:srgbClr val="E459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et’s Think About It…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Let’s Think About It…</a:t>
            </a:r>
          </a:p>
        </p:txBody>
      </p:sp>
      <p:sp>
        <p:nvSpPr>
          <p:cNvPr id="94" name="What could go wrong?"/>
          <p:cNvSpPr txBox="1"/>
          <p:nvPr/>
        </p:nvSpPr>
        <p:spPr>
          <a:xfrm>
            <a:off x="1402279" y="3027681"/>
            <a:ext cx="6339441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/>
            </a:lvl1pPr>
          </a:lstStyle>
          <a:p>
            <a:r>
              <a:t>What could go wrong?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yoda.png" descr="yo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99" y="2808078"/>
            <a:ext cx="2566350" cy="152030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298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98" name="Shape 301"/>
          <p:cNvSpPr txBox="1"/>
          <p:nvPr/>
        </p:nvSpPr>
        <p:spPr>
          <a:xfrm>
            <a:off x="2272270" y="974393"/>
            <a:ext cx="6558644" cy="1520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….and watch your teammates’ work</a:t>
            </a:r>
          </a:p>
        </p:txBody>
      </p:sp>
      <p:grpSp>
        <p:nvGrpSpPr>
          <p:cNvPr id="101" name="Rounded Rectangular Callout 1"/>
          <p:cNvGrpSpPr/>
          <p:nvPr/>
        </p:nvGrpSpPr>
        <p:grpSpPr>
          <a:xfrm>
            <a:off x="1816007" y="3063479"/>
            <a:ext cx="5511988" cy="1691637"/>
            <a:chOff x="0" y="0"/>
            <a:chExt cx="5511987" cy="1691636"/>
          </a:xfrm>
        </p:grpSpPr>
        <p:sp>
          <p:nvSpPr>
            <p:cNvPr id="99" name="Shape"/>
            <p:cNvSpPr/>
            <p:nvPr/>
          </p:nvSpPr>
          <p:spPr>
            <a:xfrm>
              <a:off x="-1" y="28574"/>
              <a:ext cx="5511988" cy="163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23" y="3600"/>
                  </a:moveTo>
                  <a:cubicBezTo>
                    <a:pt x="6123" y="1612"/>
                    <a:pt x="6601" y="0"/>
                    <a:pt x="7191" y="0"/>
                  </a:cubicBezTo>
                  <a:lnTo>
                    <a:pt x="20532" y="0"/>
                  </a:lnTo>
                  <a:cubicBezTo>
                    <a:pt x="21122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122" y="21600"/>
                    <a:pt x="20532" y="21600"/>
                  </a:cubicBezTo>
                  <a:lnTo>
                    <a:pt x="7191" y="21600"/>
                  </a:lnTo>
                  <a:cubicBezTo>
                    <a:pt x="6601" y="21600"/>
                    <a:pt x="6123" y="19988"/>
                    <a:pt x="6123" y="18000"/>
                  </a:cubicBezTo>
                  <a:lnTo>
                    <a:pt x="6123" y="9000"/>
                  </a:lnTo>
                  <a:lnTo>
                    <a:pt x="0" y="7671"/>
                  </a:lnTo>
                  <a:lnTo>
                    <a:pt x="6123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Through the Git, things you will see. Other branches. The future… the past……"/>
            <p:cNvSpPr txBox="1"/>
            <p:nvPr/>
          </p:nvSpPr>
          <p:spPr>
            <a:xfrm>
              <a:off x="1642340" y="0"/>
              <a:ext cx="3789857" cy="1691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r>
                <a:t>Through the Git, things you will see. Other branches. The future… the past…</a:t>
              </a:r>
            </a:p>
            <a:p>
              <a:endParaRPr/>
            </a:p>
            <a:p>
              <a:r>
                <a:t>…You will find only what you commit.</a:t>
              </a:r>
            </a:p>
          </p:txBody>
        </p:sp>
      </p:grpSp>
      <p:pic>
        <p:nvPicPr>
          <p:cNvPr id="102" name="han.jpg" descr="ha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055" y="4547796"/>
            <a:ext cx="1492057" cy="1651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leia.jpg" descr="leia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762" y="885148"/>
            <a:ext cx="1148643" cy="1691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311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106" name="Shape 312"/>
          <p:cNvSpPr txBox="1"/>
          <p:nvPr/>
        </p:nvSpPr>
        <p:spPr>
          <a:xfrm>
            <a:off x="443344" y="914397"/>
            <a:ext cx="8229601" cy="384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sz="2400" b="0" u="none"/>
              <a:t>Provides an organized system for managing code when multiple developers work on a project</a:t>
            </a:r>
            <a:endParaRPr sz="240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b="1" u="sng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314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109" name="Shape 316"/>
          <p:cNvSpPr txBox="1"/>
          <p:nvPr/>
        </p:nvSpPr>
        <p:spPr>
          <a:xfrm>
            <a:off x="3492744" y="5930270"/>
            <a:ext cx="243791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Leia - </a:t>
            </a:r>
            <a:r>
              <a:rPr i="1"/>
              <a:t>Translate</a:t>
            </a:r>
            <a:r>
              <a:t> branch</a:t>
            </a:r>
          </a:p>
        </p:txBody>
      </p:sp>
      <p:sp>
        <p:nvSpPr>
          <p:cNvPr id="110" name="Shape 317"/>
          <p:cNvSpPr txBox="1"/>
          <p:nvPr/>
        </p:nvSpPr>
        <p:spPr>
          <a:xfrm>
            <a:off x="881342" y="5930270"/>
            <a:ext cx="2028473" cy="3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Yoda - </a:t>
            </a:r>
            <a:r>
              <a:rPr i="1"/>
              <a:t>Maps</a:t>
            </a:r>
            <a:r>
              <a:t> branch</a:t>
            </a:r>
          </a:p>
        </p:txBody>
      </p:sp>
      <p:sp>
        <p:nvSpPr>
          <p:cNvPr id="111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12" name="Shape 320"/>
          <p:cNvSpPr/>
          <p:nvPr/>
        </p:nvSpPr>
        <p:spPr>
          <a:xfrm flipH="1">
            <a:off x="2537403" y="3073867"/>
            <a:ext cx="1670182" cy="95671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" name="Shape 321"/>
          <p:cNvSpPr/>
          <p:nvPr/>
        </p:nvSpPr>
        <p:spPr>
          <a:xfrm>
            <a:off x="4570031" y="3062845"/>
            <a:ext cx="5" cy="91922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" name="Shape 322"/>
          <p:cNvSpPr txBox="1"/>
          <p:nvPr/>
        </p:nvSpPr>
        <p:spPr>
          <a:xfrm>
            <a:off x="3873424" y="2621495"/>
            <a:ext cx="166616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Feature branch</a:t>
            </a:r>
          </a:p>
        </p:txBody>
      </p:sp>
      <p:sp>
        <p:nvSpPr>
          <p:cNvPr id="115" name="Shape 323"/>
          <p:cNvSpPr txBox="1"/>
          <p:nvPr/>
        </p:nvSpPr>
        <p:spPr>
          <a:xfrm>
            <a:off x="3935040" y="694554"/>
            <a:ext cx="155331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116" name="Shape 325"/>
          <p:cNvSpPr txBox="1"/>
          <p:nvPr/>
        </p:nvSpPr>
        <p:spPr>
          <a:xfrm>
            <a:off x="6513585" y="5917986"/>
            <a:ext cx="2111642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Han - </a:t>
            </a:r>
            <a:r>
              <a:rPr i="1"/>
              <a:t>Styles </a:t>
            </a:r>
            <a:r>
              <a:t>branch</a:t>
            </a:r>
          </a:p>
        </p:txBody>
      </p:sp>
      <p:sp>
        <p:nvSpPr>
          <p:cNvPr id="117" name="Shape 326"/>
          <p:cNvSpPr/>
          <p:nvPr/>
        </p:nvSpPr>
        <p:spPr>
          <a:xfrm>
            <a:off x="5295898" y="3132376"/>
            <a:ext cx="1285992" cy="9090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8" name="Shape 327"/>
          <p:cNvSpPr txBox="1"/>
          <p:nvPr/>
        </p:nvSpPr>
        <p:spPr>
          <a:xfrm>
            <a:off x="6144381" y="1718679"/>
            <a:ext cx="263469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sp>
        <p:nvSpPr>
          <p:cNvPr id="119" name="Let’s say Yoda, Leia, and Han are all working on different branches for Google."/>
          <p:cNvSpPr txBox="1"/>
          <p:nvPr/>
        </p:nvSpPr>
        <p:spPr>
          <a:xfrm>
            <a:off x="359740" y="1092570"/>
            <a:ext cx="3071680" cy="1610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2200"/>
            </a:lvl1pPr>
          </a:lstStyle>
          <a:p>
            <a:r>
              <a:t>Let’s say Yoda, Leia, and Han are all working on different branches for Google.</a:t>
            </a:r>
          </a:p>
        </p:txBody>
      </p:sp>
      <p:pic>
        <p:nvPicPr>
          <p:cNvPr id="120" name="mapsicon.png" descr="maps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499" y="4147341"/>
            <a:ext cx="1666164" cy="1666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material.png" descr="materi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8648" y="4147341"/>
            <a:ext cx="1666165" cy="1666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Google_Translate_logo.svg.png" descr="Google_Translate_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48" y="4147341"/>
            <a:ext cx="1666165" cy="1666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he Group Project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125" name="If Leia, Yoda, and Han are all working on different parts, they can work separately without affecting each other’s code.…"/>
          <p:cNvSpPr txBox="1"/>
          <p:nvPr/>
        </p:nvSpPr>
        <p:spPr>
          <a:xfrm>
            <a:off x="1242184" y="1002030"/>
            <a:ext cx="6659632" cy="317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0526" indent="-200526">
              <a:buSzPct val="100000"/>
              <a:buChar char="•"/>
              <a:defRPr sz="2000"/>
            </a:pPr>
            <a:r>
              <a:rPr dirty="0"/>
              <a:t>If Leia, Yoda, and Han are all working on different branches, they can work separately without affecting each other’s code.</a:t>
            </a:r>
          </a:p>
          <a:p>
            <a:pPr>
              <a:defRPr sz="2000"/>
            </a:pPr>
            <a:endParaRPr dirty="0"/>
          </a:p>
          <a:p>
            <a:pPr marL="200526" indent="-200526">
              <a:buSzPct val="100000"/>
              <a:buChar char="•"/>
              <a:defRPr sz="2000"/>
            </a:pPr>
            <a:r>
              <a:rPr dirty="0"/>
              <a:t>If Yoda added a Maps feature and Leia wants to use this new feature in </a:t>
            </a:r>
            <a:r>
              <a:rPr lang="en-US" dirty="0"/>
              <a:t>her</a:t>
            </a:r>
            <a:r>
              <a:rPr dirty="0"/>
              <a:t> code, all Leia has to do is merge in the new version of Yoda’s branch into her own branch and keep coding!</a:t>
            </a:r>
            <a:br>
              <a:rPr dirty="0"/>
            </a:br>
            <a:r>
              <a:rPr dirty="0"/>
              <a:t>(This is </a:t>
            </a:r>
            <a:r>
              <a:rPr i="1" dirty="0"/>
              <a:t>much</a:t>
            </a:r>
            <a:r>
              <a:rPr dirty="0"/>
              <a:t> better than the alternative of copy and pasting files)</a:t>
            </a:r>
          </a:p>
        </p:txBody>
      </p:sp>
      <p:pic>
        <p:nvPicPr>
          <p:cNvPr id="126" name="yoda.png" descr="yo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886" y="4552434"/>
            <a:ext cx="2566352" cy="15203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" name="Rounded Rectangular Callout 1"/>
          <p:cNvGrpSpPr/>
          <p:nvPr/>
        </p:nvGrpSpPr>
        <p:grpSpPr>
          <a:xfrm>
            <a:off x="3682907" y="4743329"/>
            <a:ext cx="3839429" cy="1138523"/>
            <a:chOff x="0" y="0"/>
            <a:chExt cx="3839428" cy="1138521"/>
          </a:xfrm>
        </p:grpSpPr>
        <p:sp>
          <p:nvSpPr>
            <p:cNvPr id="127" name="Shape"/>
            <p:cNvSpPr/>
            <p:nvPr/>
          </p:nvSpPr>
          <p:spPr>
            <a:xfrm>
              <a:off x="-1" y="0"/>
              <a:ext cx="3839429" cy="1138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23" y="3600"/>
                  </a:moveTo>
                  <a:cubicBezTo>
                    <a:pt x="6123" y="1612"/>
                    <a:pt x="6601" y="0"/>
                    <a:pt x="7191" y="0"/>
                  </a:cubicBezTo>
                  <a:lnTo>
                    <a:pt x="20532" y="0"/>
                  </a:lnTo>
                  <a:cubicBezTo>
                    <a:pt x="21122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122" y="21600"/>
                    <a:pt x="20532" y="21600"/>
                  </a:cubicBezTo>
                  <a:lnTo>
                    <a:pt x="7191" y="21600"/>
                  </a:lnTo>
                  <a:cubicBezTo>
                    <a:pt x="6601" y="21600"/>
                    <a:pt x="6123" y="19988"/>
                    <a:pt x="6123" y="18000"/>
                  </a:cubicBezTo>
                  <a:lnTo>
                    <a:pt x="6123" y="9000"/>
                  </a:lnTo>
                  <a:lnTo>
                    <a:pt x="0" y="7671"/>
                  </a:lnTo>
                  <a:lnTo>
                    <a:pt x="6123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28" name="Always pass on what you have learned."/>
            <p:cNvSpPr txBox="1"/>
            <p:nvPr/>
          </p:nvSpPr>
          <p:spPr>
            <a:xfrm>
              <a:off x="1143988" y="256841"/>
              <a:ext cx="2649997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/>
              </a:lvl1pPr>
            </a:lstStyle>
            <a:p>
              <a:r>
                <a:t>Always pass on what you have learned.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456" y="3847455"/>
            <a:ext cx="3360820" cy="2035983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he Group Project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133" name="If they collaborate and Han made changes that breaks everyone’s code, Git makes it easy to revert or “rollback” the bad code."/>
          <p:cNvSpPr txBox="1"/>
          <p:nvPr/>
        </p:nvSpPr>
        <p:spPr>
          <a:xfrm>
            <a:off x="80893" y="1115310"/>
            <a:ext cx="8982213" cy="155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0526" indent="-200526">
              <a:buSzPct val="100000"/>
              <a:buChar char="•"/>
              <a:defRPr sz="2000"/>
            </a:pPr>
            <a:r>
              <a:t>Let’s say Han was working on a site-wide change in styling, but one of his changes had unintended consequences on a page Leia was working on.</a:t>
            </a:r>
          </a:p>
          <a:p>
            <a:pPr>
              <a:defRPr sz="2000"/>
            </a:pPr>
            <a:endParaRPr/>
          </a:p>
          <a:p>
            <a:pPr marL="200526" indent="-200526">
              <a:buSzPct val="100000"/>
              <a:buChar char="•"/>
              <a:defRPr sz="2000"/>
            </a:pPr>
            <a:r>
              <a:t>Instead of having to debug the problem while users stare at a broken page, Git makes it easy to instantly revert or “rollback” the mistake.</a:t>
            </a:r>
          </a:p>
        </p:txBody>
      </p:sp>
      <p:sp>
        <p:nvSpPr>
          <p:cNvPr id="134" name="Arrow 3"/>
          <p:cNvSpPr/>
          <p:nvPr/>
        </p:nvSpPr>
        <p:spPr>
          <a:xfrm>
            <a:off x="4129247" y="4030245"/>
            <a:ext cx="1343846" cy="1186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8" y="0"/>
                </a:moveTo>
                <a:cubicBezTo>
                  <a:pt x="4218" y="41"/>
                  <a:pt x="0" y="4377"/>
                  <a:pt x="0" y="10278"/>
                </a:cubicBezTo>
                <a:lnTo>
                  <a:pt x="0" y="10847"/>
                </a:lnTo>
                <a:cubicBezTo>
                  <a:pt x="0" y="16776"/>
                  <a:pt x="4259" y="21600"/>
                  <a:pt x="9493" y="21600"/>
                </a:cubicBezTo>
                <a:cubicBezTo>
                  <a:pt x="9512" y="21600"/>
                  <a:pt x="9531" y="21598"/>
                  <a:pt x="9550" y="21598"/>
                </a:cubicBezTo>
                <a:lnTo>
                  <a:pt x="9581" y="21598"/>
                </a:lnTo>
                <a:lnTo>
                  <a:pt x="9577" y="21027"/>
                </a:lnTo>
                <a:lnTo>
                  <a:pt x="9577" y="17837"/>
                </a:lnTo>
                <a:lnTo>
                  <a:pt x="9584" y="17837"/>
                </a:lnTo>
                <a:lnTo>
                  <a:pt x="9569" y="16699"/>
                </a:lnTo>
                <a:lnTo>
                  <a:pt x="9533" y="16699"/>
                </a:lnTo>
                <a:cubicBezTo>
                  <a:pt x="9520" y="16699"/>
                  <a:pt x="9506" y="16701"/>
                  <a:pt x="9493" y="16701"/>
                </a:cubicBezTo>
                <a:cubicBezTo>
                  <a:pt x="6644" y="16701"/>
                  <a:pt x="4327" y="14075"/>
                  <a:pt x="4327" y="10847"/>
                </a:cubicBezTo>
                <a:lnTo>
                  <a:pt x="4327" y="10669"/>
                </a:lnTo>
                <a:cubicBezTo>
                  <a:pt x="4365" y="7497"/>
                  <a:pt x="6641" y="4928"/>
                  <a:pt x="9444" y="4899"/>
                </a:cubicBezTo>
                <a:lnTo>
                  <a:pt x="9539" y="4899"/>
                </a:lnTo>
                <a:cubicBezTo>
                  <a:pt x="12226" y="4925"/>
                  <a:pt x="14431" y="7288"/>
                  <a:pt x="14644" y="10278"/>
                </a:cubicBezTo>
                <a:lnTo>
                  <a:pt x="12029" y="10278"/>
                </a:lnTo>
                <a:lnTo>
                  <a:pt x="16815" y="17636"/>
                </a:lnTo>
                <a:lnTo>
                  <a:pt x="21600" y="10278"/>
                </a:lnTo>
                <a:lnTo>
                  <a:pt x="18976" y="10278"/>
                </a:lnTo>
                <a:cubicBezTo>
                  <a:pt x="18756" y="4585"/>
                  <a:pt x="14612" y="27"/>
                  <a:pt x="9539" y="0"/>
                </a:cubicBezTo>
                <a:lnTo>
                  <a:pt x="9503" y="0"/>
                </a:lnTo>
                <a:cubicBezTo>
                  <a:pt x="9500" y="0"/>
                  <a:pt x="9496" y="0"/>
                  <a:pt x="9493" y="0"/>
                </a:cubicBezTo>
                <a:lnTo>
                  <a:pt x="9491" y="0"/>
                </a:lnTo>
                <a:cubicBezTo>
                  <a:pt x="9488" y="0"/>
                  <a:pt x="9485" y="0"/>
                  <a:pt x="9481" y="0"/>
                </a:cubicBezTo>
                <a:lnTo>
                  <a:pt x="941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35" name="New Broken Version"/>
          <p:cNvSpPr txBox="1"/>
          <p:nvPr/>
        </p:nvSpPr>
        <p:spPr>
          <a:xfrm>
            <a:off x="1007101" y="3234636"/>
            <a:ext cx="224916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New Broken Version</a:t>
            </a:r>
          </a:p>
        </p:txBody>
      </p:sp>
      <p:sp>
        <p:nvSpPr>
          <p:cNvPr id="136" name="Old Working Version"/>
          <p:cNvSpPr txBox="1"/>
          <p:nvPr/>
        </p:nvSpPr>
        <p:spPr>
          <a:xfrm>
            <a:off x="6302285" y="3234636"/>
            <a:ext cx="226032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Old Working Version</a:t>
            </a:r>
          </a:p>
        </p:txBody>
      </p:sp>
      <p:sp>
        <p:nvSpPr>
          <p:cNvPr id="137" name="Revert"/>
          <p:cNvSpPr txBox="1"/>
          <p:nvPr/>
        </p:nvSpPr>
        <p:spPr>
          <a:xfrm>
            <a:off x="4416816" y="5355209"/>
            <a:ext cx="81538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Revert</a:t>
            </a:r>
          </a:p>
        </p:txBody>
      </p:sp>
      <p:sp>
        <p:nvSpPr>
          <p:cNvPr id="138" name="Line"/>
          <p:cNvSpPr/>
          <p:nvPr/>
        </p:nvSpPr>
        <p:spPr>
          <a:xfrm flipV="1">
            <a:off x="396504" y="4026526"/>
            <a:ext cx="3508726" cy="1813801"/>
          </a:xfrm>
          <a:prstGeom prst="line">
            <a:avLst/>
          </a:prstGeom>
          <a:ln w="25400">
            <a:solidFill>
              <a:srgbClr val="B80D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" name="Line"/>
          <p:cNvSpPr/>
          <p:nvPr/>
        </p:nvSpPr>
        <p:spPr>
          <a:xfrm>
            <a:off x="383919" y="4030047"/>
            <a:ext cx="3495528" cy="1806758"/>
          </a:xfrm>
          <a:prstGeom prst="line">
            <a:avLst/>
          </a:prstGeom>
          <a:ln w="25400">
            <a:solidFill>
              <a:srgbClr val="B80D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40" name="Screen Shot 2019-03-06 at 12.45.17 PM.png" descr="Screen Shot 2019-03-06 at 12.45.1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5105" y="3879319"/>
            <a:ext cx="2994683" cy="1972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451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143" name="Shape 454"/>
          <p:cNvSpPr txBox="1"/>
          <p:nvPr/>
        </p:nvSpPr>
        <p:spPr>
          <a:xfrm>
            <a:off x="1357009" y="2757388"/>
            <a:ext cx="6558644" cy="1082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Control!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468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146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" name="Shape 470"/>
          <p:cNvSpPr txBox="1"/>
          <p:nvPr/>
        </p:nvSpPr>
        <p:spPr>
          <a:xfrm>
            <a:off x="304800" y="914397"/>
            <a:ext cx="8686800" cy="2127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148" name="Shape 471"/>
          <p:cNvSpPr txBox="1"/>
          <p:nvPr/>
        </p:nvSpPr>
        <p:spPr>
          <a:xfrm>
            <a:off x="3657600" y="124821"/>
            <a:ext cx="53340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473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151" name="Shape 474"/>
          <p:cNvSpPr/>
          <p:nvPr/>
        </p:nvSpPr>
        <p:spPr>
          <a:xfrm>
            <a:off x="-4" y="990600"/>
            <a:ext cx="9149878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Shape 475"/>
          <p:cNvSpPr txBox="1"/>
          <p:nvPr/>
        </p:nvSpPr>
        <p:spPr>
          <a:xfrm>
            <a:off x="266698" y="1297053"/>
            <a:ext cx="8610604" cy="25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153" name="image4.jpeg" descr="image4.jpeg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218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5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21" y="789697"/>
            <a:ext cx="8289454" cy="5537226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TextBox 2"/>
          <p:cNvSpPr txBox="1"/>
          <p:nvPr/>
        </p:nvSpPr>
        <p:spPr>
          <a:xfrm>
            <a:off x="7297573" y="6080704"/>
            <a:ext cx="137450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Flickr: welcometolearn</a:t>
            </a:r>
          </a:p>
        </p:txBody>
      </p:sp>
      <p:grpSp>
        <p:nvGrpSpPr>
          <p:cNvPr id="62" name="Cloud Callout 3"/>
          <p:cNvGrpSpPr/>
          <p:nvPr/>
        </p:nvGrpSpPr>
        <p:grpSpPr>
          <a:xfrm>
            <a:off x="603548" y="1161815"/>
            <a:ext cx="2736076" cy="1160211"/>
            <a:chOff x="-97" y="-11"/>
            <a:chExt cx="2736074" cy="1160210"/>
          </a:xfrm>
        </p:grpSpPr>
        <p:sp>
          <p:nvSpPr>
            <p:cNvPr id="56" name="Shape"/>
            <p:cNvSpPr/>
            <p:nvPr/>
          </p:nvSpPr>
          <p:spPr>
            <a:xfrm flipH="1">
              <a:off x="-98" y="-12"/>
              <a:ext cx="2438479" cy="985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7" name="Circle"/>
            <p:cNvSpPr/>
            <p:nvPr/>
          </p:nvSpPr>
          <p:spPr>
            <a:xfrm flipH="1">
              <a:off x="2170951" y="853858"/>
              <a:ext cx="163983" cy="16398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8" name="Circle"/>
            <p:cNvSpPr/>
            <p:nvPr/>
          </p:nvSpPr>
          <p:spPr>
            <a:xfrm flipH="1">
              <a:off x="2451217" y="990542"/>
              <a:ext cx="109323" cy="10932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Circle"/>
            <p:cNvSpPr/>
            <p:nvPr/>
          </p:nvSpPr>
          <p:spPr>
            <a:xfrm flipH="1">
              <a:off x="2681313" y="1105534"/>
              <a:ext cx="54665" cy="5466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60" name="Shape"/>
            <p:cNvSpPr/>
            <p:nvPr/>
          </p:nvSpPr>
          <p:spPr>
            <a:xfrm flipH="1">
              <a:off x="80290" y="50135"/>
              <a:ext cx="2234379" cy="836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61" name="How do I do this again?"/>
            <p:cNvSpPr txBox="1"/>
            <p:nvPr/>
          </p:nvSpPr>
          <p:spPr>
            <a:xfrm>
              <a:off x="510050" y="153550"/>
              <a:ext cx="1590747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r>
                <a:t>How do I do this again?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o… What’s this GitHub?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156" name="Shape 474"/>
          <p:cNvSpPr/>
          <p:nvPr/>
        </p:nvSpPr>
        <p:spPr>
          <a:xfrm>
            <a:off x="-4" y="990600"/>
            <a:ext cx="9149878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Shape 475"/>
          <p:cNvSpPr txBox="1"/>
          <p:nvPr/>
        </p:nvSpPr>
        <p:spPr>
          <a:xfrm>
            <a:off x="266698" y="1494601"/>
            <a:ext cx="8610604" cy="1859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also serves as a social network for developers and their code.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freely</a:t>
            </a:r>
            <a:r>
              <a:t> contribute to open source projects and discuss issues/features.</a:t>
            </a:r>
          </a:p>
        </p:txBody>
      </p:sp>
      <p:pic>
        <p:nvPicPr>
          <p:cNvPr id="158" name="image4.jpeg" descr="image4.jpeg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3"/>
            <a:ext cx="5301771" cy="2133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o… What’s this GitHub?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161" name="GitHub is a great way to showcase your work."/>
          <p:cNvSpPr txBox="1"/>
          <p:nvPr/>
        </p:nvSpPr>
        <p:spPr>
          <a:xfrm>
            <a:off x="268780" y="905558"/>
            <a:ext cx="5542565" cy="37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marL="285750" indent="-28575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is a great way to showcase your work.</a:t>
            </a:r>
          </a:p>
        </p:txBody>
      </p:sp>
      <p:pic>
        <p:nvPicPr>
          <p:cNvPr id="1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629" y="1532490"/>
            <a:ext cx="4837071" cy="303502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Hiring managers check GitHub activity and samples to evaluate candidates.…"/>
          <p:cNvSpPr txBox="1"/>
          <p:nvPr/>
        </p:nvSpPr>
        <p:spPr>
          <a:xfrm>
            <a:off x="242539" y="4775691"/>
            <a:ext cx="7740702" cy="143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lnSpc>
                <a:spcPct val="120000"/>
              </a:lnSpc>
              <a:buSzPct val="100000"/>
              <a:buChar char="•"/>
              <a:defRPr sz="2000"/>
            </a:pPr>
            <a:r>
              <a:t>Hiring managers check GitHub activity and samples to evaluate candidates. </a:t>
            </a:r>
          </a:p>
          <a:p>
            <a:pPr marL="180472" indent="-180472">
              <a:lnSpc>
                <a:spcPct val="120000"/>
              </a:lnSpc>
              <a:buSzPct val="100000"/>
              <a:buChar char="•"/>
              <a:defRPr sz="2000"/>
            </a:pPr>
            <a:r>
              <a:t>Seeing regular activity shows recruiters that you're continuously learning and developing.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o Sum It Up…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To Sum It Up…</a:t>
            </a:r>
          </a:p>
        </p:txBody>
      </p:sp>
      <p:sp>
        <p:nvSpPr>
          <p:cNvPr id="166" name="• Think of GitHub like Dropbox for Git. It serves as a backup for your repository and allows you to share your code with other people.…"/>
          <p:cNvSpPr txBox="1"/>
          <p:nvPr/>
        </p:nvSpPr>
        <p:spPr>
          <a:xfrm>
            <a:off x="263204" y="1052831"/>
            <a:ext cx="7664893" cy="249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• Think of GitHub like Dropbox for Git. It serves as a backup for your repository and allows you to share your code with other people.</a:t>
            </a:r>
          </a:p>
          <a:p>
            <a:endParaRPr/>
          </a:p>
          <a:p>
            <a:pPr marL="180472" indent="-180472">
              <a:buSzPct val="100000"/>
              <a:buChar char="•"/>
            </a:pPr>
            <a:r>
              <a:t>One big advantage GitHub has over a tool like DropBox is that there are many builtin tools to help with developers with collaboration.</a:t>
            </a:r>
          </a:p>
          <a:p>
            <a:endParaRPr/>
          </a:p>
          <a:p>
            <a:r>
              <a:t>• Remember, both Git and GitHub aren’t tied to specific programming languages. For our purposes, we’ve been using code examples, but they could just as easily be image files or PowerPoint presentations.</a:t>
            </a:r>
          </a:p>
        </p:txBody>
      </p:sp>
      <p:pic>
        <p:nvPicPr>
          <p:cNvPr id="167" name="githubIcon.jpeg" descr="githubIco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4423" y="4325701"/>
            <a:ext cx="1312130" cy="1312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dropboxIcon.png" descr="dropbox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6377" y="4371626"/>
            <a:ext cx="1312130" cy="122028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ircle"/>
          <p:cNvSpPr/>
          <p:nvPr/>
        </p:nvSpPr>
        <p:spPr>
          <a:xfrm>
            <a:off x="4563576" y="4592897"/>
            <a:ext cx="164111" cy="164109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70" name="Circle"/>
          <p:cNvSpPr/>
          <p:nvPr/>
        </p:nvSpPr>
        <p:spPr>
          <a:xfrm>
            <a:off x="2055729" y="5202509"/>
            <a:ext cx="164111" cy="16411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71" name="Circle"/>
          <p:cNvSpPr/>
          <p:nvPr/>
        </p:nvSpPr>
        <p:spPr>
          <a:xfrm>
            <a:off x="2055729" y="4596912"/>
            <a:ext cx="164111" cy="16411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72" name="gitIcon.png" descr="gitIc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7224" y="4325701"/>
            <a:ext cx="1312130" cy="131212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ircle"/>
          <p:cNvSpPr/>
          <p:nvPr/>
        </p:nvSpPr>
        <p:spPr>
          <a:xfrm>
            <a:off x="4165046" y="5198495"/>
            <a:ext cx="164111" cy="16411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74" name="Circle"/>
          <p:cNvSpPr/>
          <p:nvPr/>
        </p:nvSpPr>
        <p:spPr>
          <a:xfrm>
            <a:off x="4173663" y="4600928"/>
            <a:ext cx="164109" cy="16411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75" name="Circle"/>
          <p:cNvSpPr/>
          <p:nvPr/>
        </p:nvSpPr>
        <p:spPr>
          <a:xfrm>
            <a:off x="4563576" y="5206524"/>
            <a:ext cx="164111" cy="16411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76" name="Circle"/>
          <p:cNvSpPr/>
          <p:nvPr/>
        </p:nvSpPr>
        <p:spPr>
          <a:xfrm>
            <a:off x="6699118" y="5198495"/>
            <a:ext cx="164111" cy="16411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77" name="Circle"/>
          <p:cNvSpPr/>
          <p:nvPr/>
        </p:nvSpPr>
        <p:spPr>
          <a:xfrm>
            <a:off x="6699118" y="4600928"/>
            <a:ext cx="164111" cy="164111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78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3063" y="4371626"/>
            <a:ext cx="1737975" cy="1220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itHub Examples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GitHub Examples</a:t>
            </a:r>
          </a:p>
        </p:txBody>
      </p:sp>
      <p:pic>
        <p:nvPicPr>
          <p:cNvPr id="181" name="codecamp-screenshot.png" descr="codecamp-screensh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72522"/>
            <a:ext cx="5470527" cy="3208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you-dont-know-screenshot.png" descr="you-dont-know-screensh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8260" y="3048430"/>
            <a:ext cx="5244406" cy="317477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Repos…"/>
          <p:cNvSpPr txBox="1"/>
          <p:nvPr/>
        </p:nvSpPr>
        <p:spPr>
          <a:xfrm>
            <a:off x="6957183" y="1637944"/>
            <a:ext cx="1116019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Repos…</a:t>
            </a:r>
          </a:p>
        </p:txBody>
      </p:sp>
      <p:sp>
        <p:nvSpPr>
          <p:cNvPr id="184" name="Repos everywhere…"/>
          <p:cNvSpPr txBox="1"/>
          <p:nvPr/>
        </p:nvSpPr>
        <p:spPr>
          <a:xfrm>
            <a:off x="696083" y="5026521"/>
            <a:ext cx="2802689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Repos everywhere…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509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511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189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4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514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192" name="Shape 515"/>
          <p:cNvSpPr txBox="1"/>
          <p:nvPr/>
        </p:nvSpPr>
        <p:spPr>
          <a:xfrm>
            <a:off x="443344" y="914397"/>
            <a:ext cx="8229601" cy="474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517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195" name="Shape 518"/>
          <p:cNvSpPr txBox="1"/>
          <p:nvPr/>
        </p:nvSpPr>
        <p:spPr>
          <a:xfrm>
            <a:off x="443344" y="914397"/>
            <a:ext cx="8229601" cy="5351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At its most basic, these are the five git commands to get started:</a:t>
            </a:r>
            <a:endParaRPr sz="2400" dirty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clone </a:t>
            </a:r>
            <a:r>
              <a:rPr b="0" dirty="0"/>
              <a:t>– copies an entire repo, while establishing a connection between a local and remote repo.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add </a:t>
            </a:r>
            <a:r>
              <a:rPr b="0" dirty="0"/>
              <a:t>– tells git to track one or more files.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commit </a:t>
            </a:r>
            <a:r>
              <a:rPr b="0" dirty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push </a:t>
            </a:r>
            <a:r>
              <a:rPr b="0" dirty="0"/>
              <a:t>– sends changes to a remote repo.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pull </a:t>
            </a:r>
            <a:r>
              <a:rPr b="0" dirty="0"/>
              <a:t>– downloads freshest version of the repo (from a remote repository) into the local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520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198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9" name="Shape 522"/>
          <p:cNvSpPr txBox="1"/>
          <p:nvPr/>
        </p:nvSpPr>
        <p:spPr>
          <a:xfrm>
            <a:off x="228600" y="723449"/>
            <a:ext cx="8686800" cy="5646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 (Using GitHub and the command line):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 marL="180473" indent="-180473">
              <a:buSzPct val="1000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Create a new public GitHub repository, and name it `zen-garden`.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180473" indent="-180473">
              <a:buSzPct val="100000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Go to CSS Zen Garden (http://www.mezzoblue.com/zengarden/alldesigns/). Navigate to a few of the examples and choose a page that you like.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• Download the HTML/CSS, add it to your new repo, and change the CSS in any way you'd like.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• </a:t>
            </a:r>
            <a:r>
              <a:rPr b="1"/>
              <a:t>Add</a:t>
            </a:r>
            <a:r>
              <a:t>, </a:t>
            </a:r>
            <a:r>
              <a:rPr b="1"/>
              <a:t>Commit</a:t>
            </a:r>
            <a:r>
              <a:t>, and </a:t>
            </a:r>
            <a:r>
              <a:rPr b="1"/>
              <a:t>Push</a:t>
            </a:r>
            <a:r>
              <a:t> the code to GitHub.</a:t>
            </a:r>
          </a:p>
        </p:txBody>
      </p:sp>
      <p:sp>
        <p:nvSpPr>
          <p:cNvPr id="200" name="Shape 523"/>
          <p:cNvSpPr txBox="1"/>
          <p:nvPr/>
        </p:nvSpPr>
        <p:spPr>
          <a:xfrm>
            <a:off x="2514600" y="124821"/>
            <a:ext cx="64770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15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it Workflow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22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he .git Folder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The .git Folder</a:t>
            </a:r>
          </a:p>
        </p:txBody>
      </p:sp>
      <p:sp>
        <p:nvSpPr>
          <p:cNvPr id="205" name="This is what makes your local directory a repo, as opposed to a regular folder."/>
          <p:cNvSpPr txBox="1"/>
          <p:nvPr/>
        </p:nvSpPr>
        <p:spPr>
          <a:xfrm>
            <a:off x="338270" y="5570558"/>
            <a:ext cx="846745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/>
            </a:pPr>
            <a:r>
              <a:t>This is what makes your local directory a </a:t>
            </a:r>
            <a:r>
              <a:rPr i="1"/>
              <a:t>repo, </a:t>
            </a:r>
            <a:r>
              <a:t>as opposed to a regular folder.</a:t>
            </a:r>
          </a:p>
        </p:txBody>
      </p:sp>
      <p:sp>
        <p:nvSpPr>
          <p:cNvPr id="206" name="• When you cloned your repo, you might have noticed a hidden .git folder was created.…"/>
          <p:cNvSpPr txBox="1"/>
          <p:nvPr/>
        </p:nvSpPr>
        <p:spPr>
          <a:xfrm>
            <a:off x="1140205" y="1002579"/>
            <a:ext cx="6863589" cy="184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• When you cloned your repo, you might have noticed a hidden </a:t>
            </a:r>
            <a:r>
              <a:rPr i="1"/>
              <a:t>.git</a:t>
            </a:r>
            <a:r>
              <a:t> folder was created. 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r>
              <a:t>• This folder stores information about your repository, including a history of all changes, along with who made them.</a:t>
            </a:r>
          </a:p>
        </p:txBody>
      </p:sp>
      <p:pic>
        <p:nvPicPr>
          <p:cNvPr id="207" name="git folder.jpeg" descr="git folder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5614" y="3174706"/>
            <a:ext cx="2492774" cy="1905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it Workflow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210" name="Cylinder"/>
          <p:cNvSpPr/>
          <p:nvPr/>
        </p:nvSpPr>
        <p:spPr>
          <a:xfrm>
            <a:off x="512208" y="2111018"/>
            <a:ext cx="1388443" cy="1833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288B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1" name="In Git, there are four conceptual areas your code can be in."/>
          <p:cNvSpPr txBox="1"/>
          <p:nvPr/>
        </p:nvSpPr>
        <p:spPr>
          <a:xfrm>
            <a:off x="1284568" y="1099980"/>
            <a:ext cx="651587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/>
            </a:pPr>
            <a:r>
              <a:t>In Git, there are </a:t>
            </a:r>
            <a:r>
              <a:rPr i="1"/>
              <a:t>four</a:t>
            </a:r>
            <a:r>
              <a:t> conceptual areas your code can be in.</a:t>
            </a:r>
          </a:p>
        </p:txBody>
      </p:sp>
      <p:sp>
        <p:nvSpPr>
          <p:cNvPr id="212" name="Cylinder"/>
          <p:cNvSpPr/>
          <p:nvPr/>
        </p:nvSpPr>
        <p:spPr>
          <a:xfrm>
            <a:off x="2775106" y="2115061"/>
            <a:ext cx="1388513" cy="183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9FB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3" name="Cylinder"/>
          <p:cNvSpPr/>
          <p:nvPr/>
        </p:nvSpPr>
        <p:spPr>
          <a:xfrm>
            <a:off x="5023606" y="2111017"/>
            <a:ext cx="1388512" cy="1833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9200B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4" name="Cylinder"/>
          <p:cNvSpPr/>
          <p:nvPr/>
        </p:nvSpPr>
        <p:spPr>
          <a:xfrm>
            <a:off x="7243208" y="2111017"/>
            <a:ext cx="1388443" cy="1833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B83B2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15" name="Workspace"/>
          <p:cNvSpPr txBox="1"/>
          <p:nvPr/>
        </p:nvSpPr>
        <p:spPr>
          <a:xfrm>
            <a:off x="622642" y="3081253"/>
            <a:ext cx="1256067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Workspace</a:t>
            </a:r>
          </a:p>
        </p:txBody>
      </p:sp>
      <p:sp>
        <p:nvSpPr>
          <p:cNvPr id="216" name="Staging Area…"/>
          <p:cNvSpPr txBox="1"/>
          <p:nvPr/>
        </p:nvSpPr>
        <p:spPr>
          <a:xfrm>
            <a:off x="2742850" y="2926551"/>
            <a:ext cx="1486788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b="1"/>
            </a:pPr>
            <a:r>
              <a:t>Staging Area</a:t>
            </a:r>
          </a:p>
          <a:p>
            <a:pPr algn="ctr">
              <a:defRPr b="1"/>
            </a:pPr>
            <a:r>
              <a:t>(index)</a:t>
            </a:r>
          </a:p>
        </p:txBody>
      </p:sp>
      <p:sp>
        <p:nvSpPr>
          <p:cNvPr id="217" name="Local…"/>
          <p:cNvSpPr txBox="1"/>
          <p:nvPr/>
        </p:nvSpPr>
        <p:spPr>
          <a:xfrm>
            <a:off x="5061456" y="2789153"/>
            <a:ext cx="1312882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b="1"/>
            </a:pPr>
            <a:r>
              <a:t>Local</a:t>
            </a:r>
          </a:p>
          <a:p>
            <a:pPr algn="ctr">
              <a:defRPr b="1"/>
            </a:pPr>
            <a:r>
              <a:t>Repository</a:t>
            </a:r>
          </a:p>
          <a:p>
            <a:pPr algn="ctr">
              <a:defRPr b="1"/>
            </a:pPr>
            <a:r>
              <a:t>(HEAD)</a:t>
            </a:r>
          </a:p>
        </p:txBody>
      </p:sp>
      <p:sp>
        <p:nvSpPr>
          <p:cNvPr id="218" name="Remote…"/>
          <p:cNvSpPr txBox="1"/>
          <p:nvPr/>
        </p:nvSpPr>
        <p:spPr>
          <a:xfrm>
            <a:off x="7315493" y="2922503"/>
            <a:ext cx="124401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b="1"/>
            </a:pPr>
            <a:r>
              <a:t>Remote</a:t>
            </a:r>
          </a:p>
          <a:p>
            <a:pPr algn="ctr">
              <a:defRPr b="1"/>
            </a:pPr>
            <a:r>
              <a:t>Repository</a:t>
            </a:r>
          </a:p>
        </p:txBody>
      </p:sp>
      <p:sp>
        <p:nvSpPr>
          <p:cNvPr id="219" name="Arrow"/>
          <p:cNvSpPr/>
          <p:nvPr/>
        </p:nvSpPr>
        <p:spPr>
          <a:xfrm>
            <a:off x="1446002" y="4200878"/>
            <a:ext cx="1556050" cy="1779874"/>
          </a:xfrm>
          <a:prstGeom prst="rightArrow">
            <a:avLst>
              <a:gd name="adj1" fmla="val 32000"/>
              <a:gd name="adj2" fmla="val 52235"/>
            </a:avLst>
          </a:prstGeom>
          <a:solidFill>
            <a:srgbClr val="009FB8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20" name="Arrow"/>
          <p:cNvSpPr/>
          <p:nvPr/>
        </p:nvSpPr>
        <p:spPr>
          <a:xfrm>
            <a:off x="3793976" y="4200878"/>
            <a:ext cx="1556050" cy="1779874"/>
          </a:xfrm>
          <a:prstGeom prst="rightArrow">
            <a:avLst>
              <a:gd name="adj1" fmla="val 32000"/>
              <a:gd name="adj2" fmla="val 52235"/>
            </a:avLst>
          </a:prstGeom>
          <a:solidFill>
            <a:srgbClr val="9219B8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21" name="Arrow"/>
          <p:cNvSpPr/>
          <p:nvPr/>
        </p:nvSpPr>
        <p:spPr>
          <a:xfrm>
            <a:off x="6141949" y="4196831"/>
            <a:ext cx="1556050" cy="1779875"/>
          </a:xfrm>
          <a:prstGeom prst="rightArrow">
            <a:avLst>
              <a:gd name="adj1" fmla="val 32000"/>
              <a:gd name="adj2" fmla="val 52235"/>
            </a:avLst>
          </a:prstGeom>
          <a:solidFill>
            <a:srgbClr val="B93B2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22" name="git add"/>
          <p:cNvSpPr txBox="1"/>
          <p:nvPr/>
        </p:nvSpPr>
        <p:spPr>
          <a:xfrm>
            <a:off x="1814826" y="4911745"/>
            <a:ext cx="81840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git add</a:t>
            </a:r>
          </a:p>
        </p:txBody>
      </p:sp>
      <p:sp>
        <p:nvSpPr>
          <p:cNvPr id="223" name="git commit"/>
          <p:cNvSpPr txBox="1"/>
          <p:nvPr/>
        </p:nvSpPr>
        <p:spPr>
          <a:xfrm>
            <a:off x="3964616" y="4911745"/>
            <a:ext cx="1214767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git commit</a:t>
            </a:r>
          </a:p>
        </p:txBody>
      </p:sp>
      <p:sp>
        <p:nvSpPr>
          <p:cNvPr id="224" name="git push"/>
          <p:cNvSpPr txBox="1"/>
          <p:nvPr/>
        </p:nvSpPr>
        <p:spPr>
          <a:xfrm>
            <a:off x="6463334" y="4911745"/>
            <a:ext cx="91327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git push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Workspace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Workspace</a:t>
            </a:r>
          </a:p>
        </p:txBody>
      </p:sp>
      <p:sp>
        <p:nvSpPr>
          <p:cNvPr id="227" name="The workspace is where you’re used to dealing with your files."/>
          <p:cNvSpPr txBox="1"/>
          <p:nvPr/>
        </p:nvSpPr>
        <p:spPr>
          <a:xfrm>
            <a:off x="2728083" y="1458466"/>
            <a:ext cx="5718222" cy="67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The </a:t>
            </a:r>
            <a:r>
              <a:rPr b="1"/>
              <a:t>workspace</a:t>
            </a:r>
            <a:r>
              <a:t> is where you’re used to dealing with your files. </a:t>
            </a:r>
          </a:p>
        </p:txBody>
      </p:sp>
      <p:pic>
        <p:nvPicPr>
          <p:cNvPr id="228" name="Screen Shot 2019-03-05 at 11.25.33 AM.png" descr="Screen Shot 2019-03-05 at 11.25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797" y="1112282"/>
            <a:ext cx="1609919" cy="1317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creen Shot 2019-03-05 at 11.27.46 AM.png" descr="Screen Shot 2019-03-05 at 11.27.4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1646" y="2887915"/>
            <a:ext cx="1422403" cy="135890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Any time you save a file, you’re replacing the old version of a file with a new one."/>
          <p:cNvSpPr txBox="1"/>
          <p:nvPr/>
        </p:nvSpPr>
        <p:spPr>
          <a:xfrm>
            <a:off x="504416" y="3223990"/>
            <a:ext cx="6182643" cy="67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Any time you </a:t>
            </a:r>
            <a:r>
              <a:rPr b="1"/>
              <a:t>save</a:t>
            </a:r>
            <a:r>
              <a:t> a file, you’re replacing the old version of a file with a new one.</a:t>
            </a:r>
          </a:p>
        </p:txBody>
      </p:sp>
      <p:sp>
        <p:nvSpPr>
          <p:cNvPr id="231" name="This step is referred to as Untracked since Git has no knowledge of your workspace."/>
          <p:cNvSpPr txBox="1"/>
          <p:nvPr/>
        </p:nvSpPr>
        <p:spPr>
          <a:xfrm>
            <a:off x="520467" y="5051430"/>
            <a:ext cx="8103066" cy="67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This step is referred to as </a:t>
            </a:r>
            <a:r>
              <a:rPr b="1"/>
              <a:t>Untracked</a:t>
            </a:r>
            <a:r>
              <a:t> since Git has no knowledge of your workspace.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• git add - Adds a file to the Staging Area.…"/>
          <p:cNvSpPr txBox="1"/>
          <p:nvPr/>
        </p:nvSpPr>
        <p:spPr>
          <a:xfrm>
            <a:off x="502391" y="1027127"/>
            <a:ext cx="8139218" cy="213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• </a:t>
            </a:r>
            <a:r>
              <a:rPr b="1"/>
              <a:t>git add - </a:t>
            </a:r>
            <a:r>
              <a:t>Adds a file to the </a:t>
            </a:r>
            <a:r>
              <a:rPr b="1"/>
              <a:t>Staging Area.</a:t>
            </a:r>
          </a:p>
          <a:p>
            <a:pPr>
              <a:defRPr sz="2000" b="1"/>
            </a:pPr>
            <a:endParaRPr b="1"/>
          </a:p>
          <a:p>
            <a:pPr marL="180472" indent="-180472">
              <a:buSzPct val="100000"/>
              <a:buChar char="•"/>
              <a:defRPr sz="2000"/>
            </a:pPr>
            <a:r>
              <a:t>This command takes an</a:t>
            </a:r>
            <a:r>
              <a:rPr b="1"/>
              <a:t> argument</a:t>
            </a:r>
            <a:r>
              <a:t>, which means we must provide the name of the file we want to add. Ex: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git add myFile.md</a:t>
            </a:r>
          </a:p>
          <a:p>
            <a:pPr>
              <a:defRPr sz="2000"/>
            </a:pPr>
            <a:endParaRPr>
              <a:latin typeface="Andale Mono"/>
              <a:ea typeface="Andale Mono"/>
              <a:cs typeface="Andale Mono"/>
              <a:sym typeface="Andale Mono"/>
            </a:endParaRPr>
          </a:p>
          <a:p>
            <a:pPr marL="180472" indent="-180472">
              <a:buSzPct val="100000"/>
              <a:buChar char="•"/>
              <a:defRPr sz="2000"/>
            </a:pPr>
            <a:r>
              <a:t>Since we want to add </a:t>
            </a:r>
            <a:r>
              <a:rPr i="1"/>
              <a:t>all</a:t>
            </a:r>
            <a:r>
              <a:t> the files in our directory, we’ll give it the option </a:t>
            </a:r>
            <a:r>
              <a:rPr b="1"/>
              <a:t>-A</a:t>
            </a:r>
            <a:r>
              <a:t>. Ex: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git add -A</a:t>
            </a:r>
          </a:p>
        </p:txBody>
      </p:sp>
      <p:pic>
        <p:nvPicPr>
          <p:cNvPr id="234" name="stage2.JPG" descr="stag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440" y="3408169"/>
            <a:ext cx="4461120" cy="276589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etting the Stage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Setting the Stage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etting the Stage Continued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Setting the Stage Continued</a:t>
            </a:r>
          </a:p>
        </p:txBody>
      </p:sp>
      <p:pic>
        <p:nvPicPr>
          <p:cNvPr id="238" name="Screen Shot 2019-03-05 at 1.01.38 PM.png" descr="Screen Shot 2019-03-05 at 1.01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97102"/>
            <a:ext cx="5470527" cy="352079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Rectangle"/>
          <p:cNvSpPr/>
          <p:nvPr/>
        </p:nvSpPr>
        <p:spPr>
          <a:xfrm>
            <a:off x="336708" y="2524973"/>
            <a:ext cx="636432" cy="614254"/>
          </a:xfrm>
          <a:prstGeom prst="rect">
            <a:avLst/>
          </a:prstGeom>
          <a:ln w="76200">
            <a:solidFill>
              <a:srgbClr val="B8002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1028699" y="2130225"/>
            <a:ext cx="4731299" cy="861468"/>
          </a:xfrm>
          <a:prstGeom prst="rect">
            <a:avLst/>
          </a:prstGeom>
          <a:ln w="50800">
            <a:solidFill>
              <a:srgbClr val="B9002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41" name="These files have been staged with git add, but not committed."/>
          <p:cNvSpPr txBox="1"/>
          <p:nvPr/>
        </p:nvSpPr>
        <p:spPr>
          <a:xfrm>
            <a:off x="5978078" y="2115191"/>
            <a:ext cx="3399781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B90022"/>
                </a:solidFill>
              </a:defRPr>
            </a:pPr>
            <a:r>
              <a:t>These files have been </a:t>
            </a:r>
            <a:r>
              <a:rPr i="1"/>
              <a:t>staged</a:t>
            </a:r>
            <a:r>
              <a:t> with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git add</a:t>
            </a:r>
            <a:r>
              <a:t>, but not committed.</a:t>
            </a:r>
          </a:p>
        </p:txBody>
      </p:sp>
      <p:sp>
        <p:nvSpPr>
          <p:cNvPr id="242" name="Rectangle"/>
          <p:cNvSpPr/>
          <p:nvPr/>
        </p:nvSpPr>
        <p:spPr>
          <a:xfrm>
            <a:off x="1028699" y="2998266"/>
            <a:ext cx="4731299" cy="639657"/>
          </a:xfrm>
          <a:prstGeom prst="rect">
            <a:avLst/>
          </a:prstGeom>
          <a:ln w="50800">
            <a:solidFill>
              <a:srgbClr val="B9002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43" name="This file has been changed (and saved) since it was staged.…"/>
          <p:cNvSpPr txBox="1"/>
          <p:nvPr/>
        </p:nvSpPr>
        <p:spPr>
          <a:xfrm>
            <a:off x="1443630" y="4910709"/>
            <a:ext cx="4014096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B90022"/>
                </a:solidFill>
              </a:defRPr>
            </a:pPr>
            <a:r>
              <a:t>This file has been </a:t>
            </a:r>
            <a:r>
              <a:rPr i="1"/>
              <a:t>changed</a:t>
            </a:r>
            <a:r>
              <a:t> (and saved) since it was staged. </a:t>
            </a:r>
          </a:p>
          <a:p>
            <a:pPr>
              <a:defRPr>
                <a:solidFill>
                  <a:srgbClr val="B90022"/>
                </a:solidFill>
              </a:defRPr>
            </a:pPr>
            <a:r>
              <a:t>We should probably run 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git add -A</a:t>
            </a:r>
            <a:r>
              <a:t> again.</a:t>
            </a:r>
          </a:p>
        </p:txBody>
      </p:sp>
      <p:sp>
        <p:nvSpPr>
          <p:cNvPr id="244" name="Line"/>
          <p:cNvSpPr/>
          <p:nvPr/>
        </p:nvSpPr>
        <p:spPr>
          <a:xfrm flipH="1" flipV="1">
            <a:off x="2473492" y="3549729"/>
            <a:ext cx="690164" cy="1386749"/>
          </a:xfrm>
          <a:prstGeom prst="line">
            <a:avLst/>
          </a:prstGeom>
          <a:ln w="25400">
            <a:solidFill>
              <a:srgbClr val="AA222A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leia.jpg" descr="lei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0340" y="3239198"/>
            <a:ext cx="1616210" cy="238023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Rounded Rectangular Callout 1"/>
          <p:cNvSpPr/>
          <p:nvPr/>
        </p:nvSpPr>
        <p:spPr>
          <a:xfrm>
            <a:off x="2491639" y="3543086"/>
            <a:ext cx="5292021" cy="156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23" y="3600"/>
                </a:moveTo>
                <a:cubicBezTo>
                  <a:pt x="6123" y="1612"/>
                  <a:pt x="6601" y="0"/>
                  <a:pt x="7191" y="0"/>
                </a:cubicBezTo>
                <a:lnTo>
                  <a:pt x="20532" y="0"/>
                </a:lnTo>
                <a:cubicBezTo>
                  <a:pt x="21122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1122" y="21600"/>
                  <a:pt x="20532" y="21600"/>
                </a:cubicBezTo>
                <a:lnTo>
                  <a:pt x="7191" y="21600"/>
                </a:lnTo>
                <a:cubicBezTo>
                  <a:pt x="6601" y="21600"/>
                  <a:pt x="6123" y="19988"/>
                  <a:pt x="6123" y="18000"/>
                </a:cubicBezTo>
                <a:lnTo>
                  <a:pt x="6123" y="9000"/>
                </a:lnTo>
                <a:lnTo>
                  <a:pt x="0" y="7671"/>
                </a:lnTo>
                <a:lnTo>
                  <a:pt x="6123" y="3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48" name="Keeping It Local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Keeping It Local</a:t>
            </a:r>
          </a:p>
        </p:txBody>
      </p:sp>
      <p:sp>
        <p:nvSpPr>
          <p:cNvPr id="249" name="To add files to the local repository, run git commit…"/>
          <p:cNvSpPr txBox="1"/>
          <p:nvPr/>
        </p:nvSpPr>
        <p:spPr>
          <a:xfrm>
            <a:off x="1064384" y="1281431"/>
            <a:ext cx="7015232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</a:pPr>
            <a:r>
              <a:t>To add files to the </a:t>
            </a:r>
            <a:r>
              <a:rPr b="1"/>
              <a:t>local repository, </a:t>
            </a:r>
            <a:r>
              <a:t>run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git commit</a:t>
            </a:r>
            <a:r>
              <a:t> </a:t>
            </a:r>
          </a:p>
          <a:p>
            <a:pPr marL="180472" indent="-180472">
              <a:buSzPct val="100000"/>
              <a:buChar char="•"/>
            </a:pPr>
            <a:endParaRPr/>
          </a:p>
          <a:p>
            <a:pPr marL="180472" indent="-180472">
              <a:buSzPct val="100000"/>
              <a:buChar char="•"/>
            </a:pPr>
            <a:r>
              <a:t>This command takes the files from your </a:t>
            </a:r>
            <a:r>
              <a:rPr b="1"/>
              <a:t>staging area</a:t>
            </a:r>
            <a:r>
              <a:t> and adds them to the history kept in the </a:t>
            </a:r>
            <a:r>
              <a:rPr i="1"/>
              <a:t>.git</a:t>
            </a:r>
            <a:r>
              <a:t> folder.</a:t>
            </a:r>
          </a:p>
        </p:txBody>
      </p:sp>
      <p:sp>
        <p:nvSpPr>
          <p:cNvPr id="250" name="git commit -m “Fixed a bug that caused a 403 error”"/>
          <p:cNvSpPr txBox="1"/>
          <p:nvPr/>
        </p:nvSpPr>
        <p:spPr>
          <a:xfrm>
            <a:off x="4309095" y="4002597"/>
            <a:ext cx="3255772" cy="853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git commit -m “Fixed a bug that caused a 403 error”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he Remote Repository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The Remote Repository</a:t>
            </a:r>
          </a:p>
        </p:txBody>
      </p:sp>
      <p:sp>
        <p:nvSpPr>
          <p:cNvPr id="253" name="Lastly, we add our local repo to our remote repo with git push.…"/>
          <p:cNvSpPr txBox="1"/>
          <p:nvPr/>
        </p:nvSpPr>
        <p:spPr>
          <a:xfrm>
            <a:off x="166485" y="998090"/>
            <a:ext cx="8811030" cy="142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</a:pPr>
            <a:r>
              <a:t>Lastly, we add our </a:t>
            </a:r>
            <a:r>
              <a:rPr b="1"/>
              <a:t>local repo</a:t>
            </a:r>
            <a:r>
              <a:t> to our </a:t>
            </a:r>
            <a:r>
              <a:rPr b="1"/>
              <a:t>remote repo</a:t>
            </a:r>
            <a:r>
              <a:t> with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git push</a:t>
            </a:r>
            <a:r>
              <a:t>.</a:t>
            </a:r>
          </a:p>
          <a:p>
            <a:endParaRPr/>
          </a:p>
          <a:p>
            <a:r>
              <a:t>• Once things are pushed up to GitHub, GitHub will have a history of every change you’ve committed, along with any changes your teammates have pushed to the repo.</a:t>
            </a:r>
          </a:p>
        </p:txBody>
      </p:sp>
      <p:sp>
        <p:nvSpPr>
          <p:cNvPr id="254" name="git push"/>
          <p:cNvSpPr txBox="1"/>
          <p:nvPr/>
        </p:nvSpPr>
        <p:spPr>
          <a:xfrm>
            <a:off x="2367714" y="4779788"/>
            <a:ext cx="1201596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git push</a:t>
            </a:r>
          </a:p>
        </p:txBody>
      </p:sp>
      <p:sp>
        <p:nvSpPr>
          <p:cNvPr id="255" name="git clone"/>
          <p:cNvSpPr txBox="1"/>
          <p:nvPr/>
        </p:nvSpPr>
        <p:spPr>
          <a:xfrm>
            <a:off x="5413492" y="4779788"/>
            <a:ext cx="1338777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t>git clone</a:t>
            </a:r>
          </a:p>
        </p:txBody>
      </p:sp>
      <p:sp>
        <p:nvSpPr>
          <p:cNvPr id="256" name="Remote Repo"/>
          <p:cNvSpPr txBox="1"/>
          <p:nvPr/>
        </p:nvSpPr>
        <p:spPr>
          <a:xfrm>
            <a:off x="3663260" y="2275537"/>
            <a:ext cx="152540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Remote Repo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155" y="2767265"/>
            <a:ext cx="1423619" cy="1423619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Arrow"/>
          <p:cNvSpPr/>
          <p:nvPr/>
        </p:nvSpPr>
        <p:spPr>
          <a:xfrm rot="20103446">
            <a:off x="2357731" y="3839193"/>
            <a:ext cx="1270003" cy="718110"/>
          </a:xfrm>
          <a:prstGeom prst="rightArrow">
            <a:avLst>
              <a:gd name="adj1" fmla="val 32000"/>
              <a:gd name="adj2" fmla="val 9550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59" name="Luke’s New Repo"/>
          <p:cNvSpPr txBox="1"/>
          <p:nvPr/>
        </p:nvSpPr>
        <p:spPr>
          <a:xfrm>
            <a:off x="6721419" y="3540578"/>
            <a:ext cx="192289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Luke’s New Repo</a:t>
            </a:r>
          </a:p>
        </p:txBody>
      </p:sp>
      <p:sp>
        <p:nvSpPr>
          <p:cNvPr id="260" name="Leia’s Local Repo"/>
          <p:cNvSpPr txBox="1"/>
          <p:nvPr/>
        </p:nvSpPr>
        <p:spPr>
          <a:xfrm>
            <a:off x="271516" y="3540578"/>
            <a:ext cx="195135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Leia’s Local Repo</a:t>
            </a:r>
          </a:p>
        </p:txBody>
      </p:sp>
      <p:sp>
        <p:nvSpPr>
          <p:cNvPr id="261" name="Arrow"/>
          <p:cNvSpPr/>
          <p:nvPr/>
        </p:nvSpPr>
        <p:spPr>
          <a:xfrm rot="1401883">
            <a:off x="5470657" y="3897029"/>
            <a:ext cx="1270003" cy="718110"/>
          </a:xfrm>
          <a:prstGeom prst="rightArrow">
            <a:avLst>
              <a:gd name="adj1" fmla="val 32000"/>
              <a:gd name="adj2" fmla="val 9550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62" name="Screen Shot 2019-03-06 at 1.01.07 PM.png" descr="Screen Shot 2019-03-06 at 1.01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236" y="4237728"/>
            <a:ext cx="1839916" cy="1100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 Shot 2019-03-06 at 1.01.07 PM.png" descr="Screen Shot 2019-03-06 at 1.01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2908" y="4237728"/>
            <a:ext cx="1839918" cy="110034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Translate Copy"/>
          <p:cNvSpPr txBox="1"/>
          <p:nvPr/>
        </p:nvSpPr>
        <p:spPr>
          <a:xfrm>
            <a:off x="6992491" y="5243831"/>
            <a:ext cx="162631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i="1"/>
            </a:pPr>
            <a:r>
              <a:t>Translate</a:t>
            </a:r>
            <a:r>
              <a:rPr i="0"/>
              <a:t> Copy</a:t>
            </a:r>
          </a:p>
        </p:txBody>
      </p:sp>
      <p:sp>
        <p:nvSpPr>
          <p:cNvPr id="265" name="Translate Branch"/>
          <p:cNvSpPr txBox="1"/>
          <p:nvPr/>
        </p:nvSpPr>
        <p:spPr>
          <a:xfrm>
            <a:off x="333129" y="5243831"/>
            <a:ext cx="182812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i="1"/>
            </a:pPr>
            <a:r>
              <a:t>Translate</a:t>
            </a:r>
            <a:r>
              <a:rPr i="0"/>
              <a:t> Branch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till a Bit Lost? Never Worry!"/>
          <p:cNvSpPr txBox="1">
            <a:spLocks noGrp="1"/>
          </p:cNvSpPr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sp>
        <p:nvSpPr>
          <p:cNvPr id="268" name="• Remember that you will use these concepts every day.…"/>
          <p:cNvSpPr txBox="1"/>
          <p:nvPr/>
        </p:nvSpPr>
        <p:spPr>
          <a:xfrm>
            <a:off x="348694" y="991214"/>
            <a:ext cx="7797573" cy="178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20000"/>
              </a:lnSpc>
              <a:defRPr sz="2000"/>
            </a:pPr>
            <a:r>
              <a:t>• Remember that you will use these concepts every day. </a:t>
            </a:r>
          </a:p>
          <a:p>
            <a:pPr marL="180472" indent="-180472">
              <a:lnSpc>
                <a:spcPct val="120000"/>
              </a:lnSpc>
              <a:buSzPct val="100000"/>
              <a:buChar char="•"/>
              <a:defRPr sz="2000"/>
            </a:pPr>
            <a:r>
              <a:t>It’s most important that you familiarize yourself with the </a:t>
            </a:r>
            <a:r>
              <a:rPr b="1"/>
              <a:t>5 basic git commands</a:t>
            </a:r>
            <a:r>
              <a:t>.</a:t>
            </a:r>
          </a:p>
          <a:p>
            <a:pPr>
              <a:lnSpc>
                <a:spcPct val="120000"/>
              </a:lnSpc>
              <a:defRPr sz="2000"/>
            </a:pPr>
            <a:r>
              <a:t>• If you’re ever in the middle of making changes and want to see what step you’re at, run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git status</a:t>
            </a:r>
            <a:r>
              <a:t>.</a:t>
            </a:r>
          </a:p>
        </p:txBody>
      </p:sp>
      <p:pic>
        <p:nvPicPr>
          <p:cNvPr id="269" name="Screen Shot 2019-03-05 at 1.06.19 PM.png" descr="Screen Shot 2019-03-05 at 1.06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247" y="3292171"/>
            <a:ext cx="5879868" cy="2537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525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272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273" name="Shape 527"/>
          <p:cNvSpPr txBox="1"/>
          <p:nvPr/>
        </p:nvSpPr>
        <p:spPr>
          <a:xfrm>
            <a:off x="5257800" y="2514599"/>
            <a:ext cx="3733800" cy="1417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Follow the handy pdf guide provided to you!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 a few times on your own before our next class.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529"/>
          <p:cNvSpPr txBox="1">
            <a:spLocks noGrp="1"/>
          </p:cNvSpPr>
          <p:nvPr>
            <p:ph type="title"/>
          </p:nvPr>
        </p:nvSpPr>
        <p:spPr>
          <a:xfrm>
            <a:off x="304800" y="-3"/>
            <a:ext cx="7476233" cy="6538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If You’re Still Lost… Here’s Some (Free) Resources</a:t>
            </a:r>
          </a:p>
        </p:txBody>
      </p:sp>
      <p:sp>
        <p:nvSpPr>
          <p:cNvPr id="276" name="Shape 531"/>
          <p:cNvSpPr txBox="1"/>
          <p:nvPr/>
        </p:nvSpPr>
        <p:spPr>
          <a:xfrm>
            <a:off x="3562725" y="5704863"/>
            <a:ext cx="201855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https://try.github.io/</a:t>
            </a:r>
          </a:p>
        </p:txBody>
      </p:sp>
      <p:pic>
        <p:nvPicPr>
          <p:cNvPr id="277" name="Screen Shot 2019-03-06 at 2.44.16 PM.png" descr="Screen Shot 2019-03-06 at 2.44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7997"/>
            <a:ext cx="9144000" cy="4822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223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67" name="Shape 224"/>
          <p:cNvSpPr txBox="1"/>
          <p:nvPr/>
        </p:nvSpPr>
        <p:spPr>
          <a:xfrm>
            <a:off x="196850" y="838197"/>
            <a:ext cx="8947150" cy="556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or in Groups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Slides):</a:t>
            </a:r>
            <a:br>
              <a:rPr dirty="0"/>
            </a:br>
            <a:r>
              <a:rPr lang="en-US" sz="2200" b="1" dirty="0">
                <a:sym typeface="Arial"/>
                <a:hlinkClick r:id="rId2"/>
              </a:rPr>
              <a:t>https://richmond.bootcampcontent.com/Richmond-Boot-Camp/RICHRIC201905FSF2/tree/master/01-html-git-css</a:t>
            </a:r>
            <a:endParaRPr lang="en-US" sz="2200" b="1" dirty="0">
              <a:sym typeface="Arial"/>
            </a:endParaR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Videos: </a:t>
            </a:r>
            <a:br>
              <a:rPr dirty="0"/>
            </a:br>
            <a:r>
              <a:rPr lang="en-US" sz="2200" b="1" dirty="0">
                <a:sym typeface="Arial"/>
                <a:hlinkClick r:id="rId3"/>
              </a:rPr>
              <a:t>https://www.bootcampspot.com/sessions/571532</a:t>
            </a:r>
            <a:endParaRPr sz="2400" dirty="0"/>
          </a:p>
          <a:p>
            <a:pPr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Class Office Hours: </a:t>
            </a:r>
            <a:r>
              <a:rPr b="0" dirty="0"/>
              <a:t>45 minutes before class, 30 minutes after</a:t>
            </a:r>
            <a:endParaRPr sz="2400" dirty="0"/>
          </a:p>
          <a:p>
            <a:pPr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533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535"/>
          <p:cNvSpPr txBox="1">
            <a:spLocks noGrp="1"/>
          </p:cNvSpPr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282" name="Shape 536"/>
          <p:cNvSpPr/>
          <p:nvPr/>
        </p:nvSpPr>
        <p:spPr>
          <a:xfrm>
            <a:off x="897616" y="2974636"/>
            <a:ext cx="1371606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283" name="Shape 537"/>
          <p:cNvSpPr/>
          <p:nvPr/>
        </p:nvSpPr>
        <p:spPr>
          <a:xfrm>
            <a:off x="2269215" y="2971799"/>
            <a:ext cx="5372106" cy="646317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284" name="Shape 538"/>
          <p:cNvSpPr/>
          <p:nvPr/>
        </p:nvSpPr>
        <p:spPr>
          <a:xfrm>
            <a:off x="6993618" y="2971799"/>
            <a:ext cx="1676403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285" name="Shape 539"/>
          <p:cNvSpPr txBox="1"/>
          <p:nvPr/>
        </p:nvSpPr>
        <p:spPr>
          <a:xfrm>
            <a:off x="716734" y="4497318"/>
            <a:ext cx="1637439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286" name="Shape 540"/>
          <p:cNvSpPr txBox="1"/>
          <p:nvPr/>
        </p:nvSpPr>
        <p:spPr>
          <a:xfrm>
            <a:off x="7106577" y="4497318"/>
            <a:ext cx="1538716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287" name="Shape 541"/>
          <p:cNvSpPr txBox="1"/>
          <p:nvPr/>
        </p:nvSpPr>
        <p:spPr>
          <a:xfrm>
            <a:off x="4148832" y="1420478"/>
            <a:ext cx="1134027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288" name="Connector 542"/>
          <p:cNvCxnSpPr>
            <a:stCxn id="285" idx="0"/>
            <a:endCxn id="282" idx="0"/>
          </p:cNvCxnSpPr>
          <p:nvPr/>
        </p:nvCxnSpPr>
        <p:spPr>
          <a:xfrm flipV="1">
            <a:off x="1535453" y="3297794"/>
            <a:ext cx="47966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289" name="Shape 543"/>
          <p:cNvSpPr/>
          <p:nvPr/>
        </p:nvSpPr>
        <p:spPr>
          <a:xfrm flipV="1">
            <a:off x="7923562" y="3682522"/>
            <a:ext cx="5" cy="814801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0" name="Shape 544"/>
          <p:cNvSpPr/>
          <p:nvPr/>
        </p:nvSpPr>
        <p:spPr>
          <a:xfrm>
            <a:off x="4761341" y="1982715"/>
            <a:ext cx="5" cy="98908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546"/>
          <p:cNvSpPr txBox="1">
            <a:spLocks noGrp="1"/>
          </p:cNvSpPr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293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0" y="1325999"/>
            <a:ext cx="9251754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549"/>
          <p:cNvSpPr txBox="1">
            <a:spLocks noGrp="1"/>
          </p:cNvSpPr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296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552"/>
          <p:cNvSpPr txBox="1">
            <a:spLocks noGrp="1"/>
          </p:cNvSpPr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299" name="Shape 553"/>
          <p:cNvSpPr txBox="1"/>
          <p:nvPr/>
        </p:nvSpPr>
        <p:spPr>
          <a:xfrm>
            <a:off x="457199" y="783748"/>
            <a:ext cx="8782009" cy="4652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555"/>
          <p:cNvSpPr txBox="1">
            <a:spLocks noGrp="1"/>
          </p:cNvSpPr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302" name="Shape 556"/>
          <p:cNvSpPr txBox="1"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1" indent="-254601" defTabSz="678941"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558"/>
          <p:cNvSpPr txBox="1">
            <a:spLocks noGrp="1"/>
          </p:cNvSpPr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305" name="Shape 559"/>
          <p:cNvSpPr txBox="1"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90000"/>
              </a:lnSpc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561"/>
          <p:cNvSpPr txBox="1">
            <a:spLocks noGrp="1"/>
          </p:cNvSpPr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308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309" name="image17.png" descr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5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310" name="Shape 564"/>
          <p:cNvSpPr/>
          <p:nvPr/>
        </p:nvSpPr>
        <p:spPr>
          <a:xfrm flipH="1">
            <a:off x="4521425" y="4387220"/>
            <a:ext cx="84456" cy="223377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566"/>
          <p:cNvSpPr txBox="1">
            <a:spLocks noGrp="1"/>
          </p:cNvSpPr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313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9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568"/>
          <p:cNvSpPr txBox="1"/>
          <p:nvPr/>
        </p:nvSpPr>
        <p:spPr>
          <a:xfrm>
            <a:off x="304800" y="4343398"/>
            <a:ext cx="8686800" cy="1859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570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317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Shape 572"/>
          <p:cNvSpPr txBox="1"/>
          <p:nvPr/>
        </p:nvSpPr>
        <p:spPr>
          <a:xfrm>
            <a:off x="304800" y="914397"/>
            <a:ext cx="8686800" cy="25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319" name="Shape 573"/>
          <p:cNvSpPr txBox="1"/>
          <p:nvPr/>
        </p:nvSpPr>
        <p:spPr>
          <a:xfrm>
            <a:off x="3657600" y="124821"/>
            <a:ext cx="53340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226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70" name="Shape 227"/>
          <p:cNvSpPr txBox="1"/>
          <p:nvPr/>
        </p:nvSpPr>
        <p:spPr>
          <a:xfrm>
            <a:off x="304799" y="761997"/>
            <a:ext cx="8740776" cy="3105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content and homework repository.</a:t>
            </a:r>
            <a:br>
              <a:rPr dirty="0"/>
            </a:br>
            <a:br>
              <a:rPr dirty="0"/>
            </a:br>
            <a:r>
              <a:rPr lang="en-US" sz="2200" b="1" dirty="0">
                <a:sym typeface="Arial"/>
                <a:hlinkClick r:id="rId2"/>
              </a:rPr>
              <a:t>https://www.bootcampspot.com/sessions/571533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lvl="1" indent="342900" defTabSz="685800">
              <a:spcBef>
                <a:spcPts val="500"/>
              </a:spcBef>
              <a:defRPr sz="2100" b="1" u="sng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TTH Class: Next Thursday </a:t>
            </a:r>
            <a:r>
              <a:rPr lang="en-US" dirty="0"/>
              <a:t>5/14/19</a:t>
            </a:r>
            <a:r>
              <a:rPr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575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322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23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579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581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328" name="Shape 582"/>
          <p:cNvSpPr txBox="1"/>
          <p:nvPr/>
        </p:nvSpPr>
        <p:spPr>
          <a:xfrm>
            <a:off x="457200" y="1142999"/>
            <a:ext cx="8153400" cy="297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329" name="image6.jpeg" descr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9" cy="149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20.png" descr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586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333" name="Shape 587"/>
          <p:cNvSpPr txBox="1"/>
          <p:nvPr/>
        </p:nvSpPr>
        <p:spPr>
          <a:xfrm>
            <a:off x="457196" y="990599"/>
            <a:ext cx="4100952" cy="240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algn="ctr" defTabSz="685800">
              <a:lnSpc>
                <a:spcPct val="90000"/>
              </a:lnSpc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334" name="Shape 588"/>
          <p:cNvSpPr txBox="1"/>
          <p:nvPr/>
        </p:nvSpPr>
        <p:spPr>
          <a:xfrm>
            <a:off x="4743201" y="990599"/>
            <a:ext cx="4100946" cy="314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algn="ctr">
              <a:lnSpc>
                <a:spcPct val="90000"/>
              </a:lnSpc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sz="32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335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70" cy="1448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592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339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2"/>
            <a:ext cx="9144001" cy="5276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snippet.jpeg" descr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8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596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343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599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346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47" name="Shape 601"/>
          <p:cNvSpPr/>
          <p:nvPr/>
        </p:nvSpPr>
        <p:spPr>
          <a:xfrm>
            <a:off x="4267200" y="4571998"/>
            <a:ext cx="4304066" cy="769994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603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350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26.png" descr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607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354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610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57" name="Shape 611"/>
          <p:cNvSpPr txBox="1"/>
          <p:nvPr/>
        </p:nvSpPr>
        <p:spPr>
          <a:xfrm>
            <a:off x="457200" y="828113"/>
            <a:ext cx="8153400" cy="2432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</a:p>
        </p:txBody>
      </p:sp>
      <p:pic>
        <p:nvPicPr>
          <p:cNvPr id="358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5"/>
            <a:ext cx="8409696" cy="2883330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229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614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361" name="Shape 615"/>
          <p:cNvSpPr txBox="1"/>
          <p:nvPr/>
        </p:nvSpPr>
        <p:spPr>
          <a:xfrm>
            <a:off x="457200" y="862011"/>
            <a:ext cx="8153400" cy="4257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300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300"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300"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617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364" name="Shape 618"/>
          <p:cNvSpPr txBox="1"/>
          <p:nvPr/>
        </p:nvSpPr>
        <p:spPr>
          <a:xfrm>
            <a:off x="457200" y="783748"/>
            <a:ext cx="8153400" cy="4502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sz="1700"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1700"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1700"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sz="1700"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620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367" name="Shape 621"/>
          <p:cNvSpPr txBox="1"/>
          <p:nvPr/>
        </p:nvSpPr>
        <p:spPr>
          <a:xfrm>
            <a:off x="443344" y="1981199"/>
            <a:ext cx="8229601" cy="968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623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370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626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373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4" name="Shape 628"/>
          <p:cNvSpPr txBox="1"/>
          <p:nvPr/>
        </p:nvSpPr>
        <p:spPr>
          <a:xfrm>
            <a:off x="304800" y="914399"/>
            <a:ext cx="8686800" cy="25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375" name="Shape 629"/>
          <p:cNvSpPr txBox="1"/>
          <p:nvPr/>
        </p:nvSpPr>
        <p:spPr>
          <a:xfrm>
            <a:off x="2590800" y="124821"/>
            <a:ext cx="64008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631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378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634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381" name="image30.png" descr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636"/>
          <p:cNvSpPr txBox="1"/>
          <p:nvPr/>
        </p:nvSpPr>
        <p:spPr>
          <a:xfrm>
            <a:off x="457200" y="5638798"/>
            <a:ext cx="8229600" cy="617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 dirty="0"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638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385" name="Shape 639"/>
          <p:cNvSpPr txBox="1"/>
          <p:nvPr/>
        </p:nvSpPr>
        <p:spPr>
          <a:xfrm>
            <a:off x="381000" y="914399"/>
            <a:ext cx="8001000" cy="4892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dirty="0"/>
              <a:t>Remember! We’ve got video guides for key activities like that last one.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If you feel like you are EVER falling behind, use those online walkthroughs to help catch back up. They are made to be easy to understand.</a:t>
            </a:r>
          </a:p>
          <a:p>
            <a:endParaRPr dirty="0"/>
          </a:p>
          <a:p>
            <a:r>
              <a:rPr dirty="0"/>
              <a:t>Still having trouble? Shoot your instructor or one of your TAs a message!</a:t>
            </a:r>
          </a:p>
          <a:p>
            <a:r>
              <a:rPr dirty="0"/>
              <a:t>We are here to help you out in whatever way we can! </a:t>
            </a:r>
          </a:p>
        </p:txBody>
      </p:sp>
      <p:pic>
        <p:nvPicPr>
          <p:cNvPr id="386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642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231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75" name="Shape 232"/>
          <p:cNvSpPr txBox="1"/>
          <p:nvPr/>
        </p:nvSpPr>
        <p:spPr>
          <a:xfrm>
            <a:off x="98425" y="1066799"/>
            <a:ext cx="8947150" cy="365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234"/>
          <p:cNvSpPr txBox="1">
            <a:spLocks noGrp="1"/>
          </p:cNvSpPr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78" name="Shape 235"/>
          <p:cNvSpPr txBox="1"/>
          <p:nvPr/>
        </p:nvSpPr>
        <p:spPr>
          <a:xfrm>
            <a:off x="304799" y="1066796"/>
            <a:ext cx="8740776" cy="3769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237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2523</Words>
  <Application>Microsoft Macintosh PowerPoint</Application>
  <PresentationFormat>On-screen Show (4:3)</PresentationFormat>
  <Paragraphs>394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Andale Mono</vt:lpstr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Let’s Think About It…</vt:lpstr>
      <vt:lpstr>The Group Project</vt:lpstr>
      <vt:lpstr>Version Control</vt:lpstr>
      <vt:lpstr>The Group Project</vt:lpstr>
      <vt:lpstr>The Group Project</vt:lpstr>
      <vt:lpstr>The Group Project</vt:lpstr>
      <vt:lpstr>The Group Project</vt:lpstr>
      <vt:lpstr>Quick Activity!</vt:lpstr>
      <vt:lpstr>So… What’s this GitHub?</vt:lpstr>
      <vt:lpstr>So… What’s this GitHub?</vt:lpstr>
      <vt:lpstr>So… What’s this GitHub?</vt:lpstr>
      <vt:lpstr>To Sum It Up…</vt:lpstr>
      <vt:lpstr>GitHub Examples</vt:lpstr>
      <vt:lpstr>Get Started with Git</vt:lpstr>
      <vt:lpstr>Instructor Git Demo!</vt:lpstr>
      <vt:lpstr>Basic Git Commands</vt:lpstr>
      <vt:lpstr>Basic Git Commands</vt:lpstr>
      <vt:lpstr>&gt; YOUR TURN!</vt:lpstr>
      <vt:lpstr>Git Workflow</vt:lpstr>
      <vt:lpstr>The .git Folder</vt:lpstr>
      <vt:lpstr>Git Workflow</vt:lpstr>
      <vt:lpstr>Workspace</vt:lpstr>
      <vt:lpstr>Setting the Stage</vt:lpstr>
      <vt:lpstr>Setting the Stage Continued</vt:lpstr>
      <vt:lpstr>Keeping It Local</vt:lpstr>
      <vt:lpstr>The Remote Repository</vt:lpstr>
      <vt:lpstr>Still a Bit Lost? Never Worry!</vt:lpstr>
      <vt:lpstr>Still a Bit Lost? Never Worry!</vt:lpstr>
      <vt:lpstr>If You’re Still Lost… Here’s Some (Free) Resources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Greg Smith</cp:lastModifiedBy>
  <cp:revision>6</cp:revision>
  <dcterms:modified xsi:type="dcterms:W3CDTF">2019-05-09T21:59:29Z</dcterms:modified>
</cp:coreProperties>
</file>